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9" r:id="rId22"/>
    <p:sldId id="280" r:id="rId23"/>
    <p:sldId id="277" r:id="rId24"/>
    <p:sldId id="276" r:id="rId25"/>
    <p:sldId id="278" r:id="rId26"/>
    <p:sldId id="281" r:id="rId27"/>
    <p:sldId id="282" r:id="rId28"/>
    <p:sldId id="283" r:id="rId29"/>
    <p:sldId id="285" r:id="rId30"/>
    <p:sldId id="286" r:id="rId31"/>
    <p:sldId id="287" r:id="rId32"/>
    <p:sldId id="288" r:id="rId33"/>
    <p:sldId id="284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61"/>
  </p:normalViewPr>
  <p:slideViewPr>
    <p:cSldViewPr snapToGrid="0" snapToObjects="1">
      <p:cViewPr varScale="1">
        <p:scale>
          <a:sx n="95" d="100"/>
          <a:sy n="95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E6BC-8B08-164C-B810-D0111DA499F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4BCA-2469-2249-93D8-E515E675D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693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E6BC-8B08-164C-B810-D0111DA499F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4BCA-2469-2249-93D8-E515E675D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2071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E6BC-8B08-164C-B810-D0111DA499F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4BCA-2469-2249-93D8-E515E675D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3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E6BC-8B08-164C-B810-D0111DA499F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4BCA-2469-2249-93D8-E515E675D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68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E6BC-8B08-164C-B810-D0111DA499F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4BCA-2469-2249-93D8-E515E675D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372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E6BC-8B08-164C-B810-D0111DA499F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4BCA-2469-2249-93D8-E515E675D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3952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E6BC-8B08-164C-B810-D0111DA499F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4BCA-2469-2249-93D8-E515E675D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029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E6BC-8B08-164C-B810-D0111DA499F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4BCA-2469-2249-93D8-E515E675D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821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E6BC-8B08-164C-B810-D0111DA499F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4BCA-2469-2249-93D8-E515E675D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18398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E6BC-8B08-164C-B810-D0111DA499F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4BCA-2469-2249-93D8-E515E675D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9159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E6BC-8B08-164C-B810-D0111DA499F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14BCA-2469-2249-93D8-E515E675D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4758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FE6BC-8B08-164C-B810-D0111DA499F1}" type="datetimeFigureOut">
              <a:rPr lang="en-US" smtClean="0"/>
              <a:t>7/10/18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14BCA-2469-2249-93D8-E515E675D4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1416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Relationship Id="rId3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Relationship Id="rId3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Relationship Id="rId3" Type="http://schemas.openxmlformats.org/officeDocument/2006/relationships/image" Target="../media/image4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5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 smtClean="0"/>
              <a:t>Optimization in 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500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Hàm lồi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Hàm               có đạo hàm bậc 2 thì f là hàm lồi nếu </a:t>
            </a:r>
          </a:p>
          <a:p>
            <a:endParaRPr lang="vi-VN" dirty="0"/>
          </a:p>
          <a:p>
            <a:endParaRPr lang="vi-VN" dirty="0" smtClean="0"/>
          </a:p>
          <a:p>
            <a:endParaRPr lang="vi-VN" dirty="0"/>
          </a:p>
          <a:p>
            <a:r>
              <a:rPr lang="vi-VN" dirty="0" smtClean="0"/>
              <a:t>Ma trận Hessian xác định dương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71" y="1921809"/>
            <a:ext cx="1209040" cy="323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3247" y="2408891"/>
            <a:ext cx="2027518" cy="68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861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Tập lồi và hàm lồi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Epigraph của hàm f là tập các điểm</a:t>
            </a:r>
          </a:p>
          <a:p>
            <a:endParaRPr lang="vi-VN" dirty="0"/>
          </a:p>
          <a:p>
            <a:r>
              <a:rPr lang="vi-VN" dirty="0" smtClean="0"/>
              <a:t>Epi của f lồi nếu và chỉ nếu f là hàm lồi</a:t>
            </a:r>
          </a:p>
          <a:p>
            <a:endParaRPr lang="vi-VN" dirty="0" smtClean="0"/>
          </a:p>
          <a:p>
            <a:r>
              <a:rPr lang="vi-VN" dirty="0" smtClean="0"/>
              <a:t> Tập con                   là tập lồi với hàm lồi f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1105" y="1825625"/>
            <a:ext cx="3215975" cy="4872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8397" y="2422572"/>
            <a:ext cx="2656028" cy="3238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4173" y="3928386"/>
            <a:ext cx="1699125" cy="39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0753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Tập lồi và hàm lồi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8549" y="1857235"/>
            <a:ext cx="6909921" cy="3790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6162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Bài toán tối ưu lồi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vi-VN" dirty="0" smtClean="0"/>
              <a:t>Bài toán tối ưu là lồi nếu hàm mục tiêu là hàm lồi, các bất đẳng thức ràng buộc cũng lồi và các ràng buộc đẳng thức là tuyến tính </a:t>
            </a:r>
          </a:p>
          <a:p>
            <a:endParaRPr lang="vi-VN" dirty="0"/>
          </a:p>
          <a:p>
            <a:endParaRPr lang="vi-VN" dirty="0" smtClean="0"/>
          </a:p>
          <a:p>
            <a:endParaRPr lang="vi-VN" dirty="0"/>
          </a:p>
          <a:p>
            <a:endParaRPr lang="vi-VN" dirty="0" smtClean="0"/>
          </a:p>
          <a:p>
            <a:endParaRPr lang="vi-VN" dirty="0"/>
          </a:p>
          <a:p>
            <a:r>
              <a:rPr lang="vi-VN" dirty="0" smtClean="0"/>
              <a:t>Nếu x là một cực tiểu địa phương của bài toán tối ưu hàm lồi thì nó cũng là cực tiểu toàn cục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003" y="2607236"/>
            <a:ext cx="6159524" cy="212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6145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Bài toán tối ưu lồi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            Nếu và chỉ nếu x là điểm cực tiểu toàn cục của f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962" y="1935256"/>
            <a:ext cx="1165038" cy="317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363" y="2707786"/>
            <a:ext cx="8233593" cy="189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5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Lagrange Duality (đối ngẫu Lagrange)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Một hướng để giải bài toán tối ưu lồi</a:t>
            </a:r>
          </a:p>
          <a:p>
            <a:r>
              <a:rPr lang="vi-VN" dirty="0" smtClean="0"/>
              <a:t>Loại bỏ ràng buộc</a:t>
            </a:r>
          </a:p>
          <a:p>
            <a:r>
              <a:rPr lang="en-US" dirty="0" err="1" smtClean="0"/>
              <a:t>Đ</a:t>
            </a:r>
            <a:r>
              <a:rPr lang="vi-VN" dirty="0" smtClean="0"/>
              <a:t>ưa bài toán về công thức mới</a:t>
            </a:r>
          </a:p>
        </p:txBody>
      </p:sp>
    </p:spTree>
    <p:extLst>
      <p:ext uri="{BB962C8B-B14F-4D97-AF65-F5344CB8AC3E}">
        <p14:creationId xmlns:p14="http://schemas.microsoft.com/office/powerpoint/2010/main" val="2102393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Lagrange Duality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Bài toán cần tối ưu</a:t>
            </a:r>
          </a:p>
          <a:p>
            <a:endParaRPr lang="vi-VN" dirty="0"/>
          </a:p>
          <a:p>
            <a:pPr marL="0" indent="0">
              <a:buNone/>
            </a:pPr>
            <a:endParaRPr lang="vi-VN" dirty="0"/>
          </a:p>
          <a:p>
            <a:r>
              <a:rPr lang="vi-VN" dirty="0" smtClean="0"/>
              <a:t>Công thức Lagrange với các hệ số Lagrange</a:t>
            </a:r>
          </a:p>
          <a:p>
            <a:endParaRPr lang="vi-VN" dirty="0"/>
          </a:p>
          <a:p>
            <a:endParaRPr lang="vi-VN" dirty="0" smtClean="0"/>
          </a:p>
          <a:p>
            <a:r>
              <a:rPr lang="vi-VN" dirty="0" smtClean="0"/>
              <a:t>Hàm đối ngẫu (dual function):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596" y="1998382"/>
            <a:ext cx="4344133" cy="13768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8686" y="3821438"/>
            <a:ext cx="6203762" cy="10251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7370" y="3297050"/>
            <a:ext cx="2775372" cy="56930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32686" y="5393482"/>
            <a:ext cx="6485636" cy="870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750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Lagrange Duality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Tính đối ngẫu </a:t>
            </a:r>
          </a:p>
          <a:p>
            <a:endParaRPr lang="vi-VN" dirty="0"/>
          </a:p>
          <a:p>
            <a:endParaRPr lang="vi-VN" dirty="0" smtClean="0"/>
          </a:p>
          <a:p>
            <a:endParaRPr lang="vi-VN" dirty="0"/>
          </a:p>
          <a:p>
            <a:endParaRPr lang="vi-VN" dirty="0" smtClean="0"/>
          </a:p>
          <a:p>
            <a:r>
              <a:rPr lang="vi-VN" dirty="0" smtClean="0"/>
              <a:t>Với nhiều bài toán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452" y="1969528"/>
            <a:ext cx="5475195" cy="26072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024" y="4970463"/>
            <a:ext cx="2614706" cy="72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45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Ví dụ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5547" y="1464282"/>
            <a:ext cx="7729818" cy="4192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8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Thuật toán đơn giản </a:t>
            </a:r>
            <a:r>
              <a:rPr lang="vi-VN" dirty="0" smtClean="0"/>
              <a:t>nhất, </a:t>
            </a:r>
            <a:r>
              <a:rPr lang="vi-VN" dirty="0" smtClean="0"/>
              <a:t>dễ cài đặt, tính toán ít </a:t>
            </a:r>
            <a:r>
              <a:rPr lang="vi-VN" dirty="0" smtClean="0"/>
              <a:t> </a:t>
            </a:r>
            <a:endParaRPr lang="vi-VN" dirty="0" smtClean="0"/>
          </a:p>
          <a:p>
            <a:r>
              <a:rPr lang="vi-VN" dirty="0" smtClean="0"/>
              <a:t>Mục đích: cực tiểu hoá</a:t>
            </a:r>
          </a:p>
          <a:p>
            <a:endParaRPr lang="vi-VN" dirty="0"/>
          </a:p>
          <a:p>
            <a:r>
              <a:rPr lang="vi-VN" dirty="0" smtClean="0"/>
              <a:t>Lặp đi lặp lại các bước</a:t>
            </a:r>
          </a:p>
          <a:p>
            <a:endParaRPr lang="vi-VN" dirty="0"/>
          </a:p>
          <a:p>
            <a:endParaRPr lang="vi-VN" dirty="0" smtClean="0"/>
          </a:p>
          <a:p>
            <a:r>
              <a:rPr lang="vi-VN" dirty="0" smtClean="0"/>
              <a:t>      Gọi là bước nhảy (stepsize)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684" y="2315788"/>
            <a:ext cx="2525433" cy="742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9085" y="3907791"/>
            <a:ext cx="3426385" cy="709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070" y="4867836"/>
            <a:ext cx="456597" cy="608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79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Bài toán tối ưu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Tìm giá trị của biến để hàm đạt min hoặc max</a:t>
            </a:r>
          </a:p>
          <a:p>
            <a:endParaRPr lang="vi-VN" dirty="0"/>
          </a:p>
          <a:p>
            <a:endParaRPr lang="vi-VN" dirty="0" smtClean="0"/>
          </a:p>
          <a:p>
            <a:endParaRPr lang="vi-VN" dirty="0"/>
          </a:p>
          <a:p>
            <a:endParaRPr lang="vi-VN" dirty="0" smtClean="0"/>
          </a:p>
          <a:p>
            <a:endParaRPr lang="vi-VN" dirty="0"/>
          </a:p>
          <a:p>
            <a:r>
              <a:rPr lang="vi-VN" dirty="0" smtClean="0"/>
              <a:t>Phần lớn các bài toán học máy cuối cùng trở thành bài toán tối ưu hoá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7954" y="2544108"/>
            <a:ext cx="5252713" cy="185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1867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Di chuyển về hướng ngược với gradient</a:t>
            </a:r>
          </a:p>
          <a:p>
            <a:endParaRPr lang="vi-VN" dirty="0"/>
          </a:p>
          <a:p>
            <a:endParaRPr lang="vi-VN" dirty="0" smtClean="0"/>
          </a:p>
          <a:p>
            <a:r>
              <a:rPr lang="vi-VN" dirty="0" smtClean="0"/>
              <a:t>Ví dụ với hàm f(x)=1/2x</a:t>
            </a:r>
            <a:r>
              <a:rPr lang="vi-VN" baseline="30000" dirty="0" smtClean="0"/>
              <a:t>2</a:t>
            </a:r>
            <a:r>
              <a:rPr lang="vi-VN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830" y="2549339"/>
            <a:ext cx="3581400" cy="495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044639"/>
            <a:ext cx="46101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39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</a:t>
            </a:r>
            <a:r>
              <a:rPr lang="vi-VN" dirty="0" smtClean="0"/>
              <a:t>radient descent</a:t>
            </a:r>
            <a:endParaRPr lang="en-US" dirty="0"/>
          </a:p>
        </p:txBody>
      </p:sp>
      <p:pic>
        <p:nvPicPr>
          <p:cNvPr id="1026" name="Picture 2" descr="mage result for gradient descen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058" y="1839072"/>
            <a:ext cx="406124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ge result for gradient desc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9051" y="2123048"/>
            <a:ext cx="6080442" cy="378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2726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Gradient descent</a:t>
            </a:r>
            <a:endParaRPr lang="en-US" dirty="0"/>
          </a:p>
        </p:txBody>
      </p:sp>
      <p:pic>
        <p:nvPicPr>
          <p:cNvPr id="2052" name="Picture 4" descr="mage result for gradient descent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461" y="1785284"/>
            <a:ext cx="7172115" cy="3983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80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Gradient descent ko đảm bảo tìm đc cực tiểu toàn cục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8114" y="2184447"/>
            <a:ext cx="6489700" cy="360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0455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Thuật toán gradient đơn giản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45708" y="1420206"/>
            <a:ext cx="5462867" cy="49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757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Stepsize (learning rate)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Khó khăn với chọn learning rate</a:t>
            </a:r>
          </a:p>
          <a:p>
            <a:endParaRPr lang="vi-VN" dirty="0" smtClean="0"/>
          </a:p>
          <a:p>
            <a:pPr marL="0" indent="0">
              <a:buNone/>
            </a:pPr>
            <a:r>
              <a:rPr lang="vi-VN" dirty="0" smtClean="0"/>
              <a:t> </a:t>
            </a:r>
          </a:p>
          <a:p>
            <a:r>
              <a:rPr lang="en-US" dirty="0" smtClean="0"/>
              <a:t>N</a:t>
            </a:r>
            <a:r>
              <a:rPr lang="vi-VN" dirty="0" smtClean="0"/>
              <a:t>ếu learning rate lớn </a:t>
            </a:r>
          </a:p>
          <a:p>
            <a:pPr lvl="1"/>
            <a:r>
              <a:rPr lang="vi-VN" dirty="0" smtClean="0">
                <a:sym typeface="Wingdings"/>
              </a:rPr>
              <a:t> nhảy ra khỏi vùng cực tiểu</a:t>
            </a:r>
          </a:p>
          <a:p>
            <a:r>
              <a:rPr lang="vi-VN" dirty="0" smtClean="0">
                <a:sym typeface="Wingdings"/>
              </a:rPr>
              <a:t>Nếu learning rate nhỏ</a:t>
            </a:r>
          </a:p>
          <a:p>
            <a:pPr lvl="1"/>
            <a:r>
              <a:rPr lang="vi-VN" dirty="0" smtClean="0">
                <a:sym typeface="Wingdings"/>
              </a:rPr>
              <a:t> lâu hội tụ tới vùng cực tiểu </a:t>
            </a:r>
            <a:endParaRPr lang="vi-VN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056" y="2673349"/>
            <a:ext cx="2730500" cy="2882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6372" y="2256491"/>
            <a:ext cx="2451100" cy="55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1502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Chọn Learning rate thế nào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Chọn (exact line search)</a:t>
            </a:r>
          </a:p>
          <a:p>
            <a:endParaRPr lang="vi-VN" dirty="0"/>
          </a:p>
          <a:p>
            <a:endParaRPr lang="vi-VN" dirty="0" smtClean="0"/>
          </a:p>
          <a:p>
            <a:r>
              <a:rPr lang="en-US" dirty="0" smtClean="0"/>
              <a:t>C</a:t>
            </a:r>
            <a:r>
              <a:rPr lang="vi-VN" dirty="0" smtClean="0"/>
              <a:t>họn backtracking line search: </a:t>
            </a:r>
          </a:p>
          <a:p>
            <a:r>
              <a:rPr lang="vi-VN" dirty="0" smtClean="0"/>
              <a:t>nhân               cho tới khi 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5217" y="2444190"/>
            <a:ext cx="2805206" cy="5764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112" y="4774258"/>
            <a:ext cx="7070078" cy="10310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1871" y="3796102"/>
            <a:ext cx="923363" cy="4103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444344"/>
            <a:ext cx="2398806" cy="386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5053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Phương pháp Newton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Sử dụng xấp xỉ đạo hàm cấp 2</a:t>
            </a:r>
          </a:p>
          <a:p>
            <a:endParaRPr lang="vi-VN" dirty="0"/>
          </a:p>
          <a:p>
            <a:pPr marL="0" indent="0">
              <a:buNone/>
            </a:pPr>
            <a:endParaRPr lang="vi-VN" dirty="0"/>
          </a:p>
          <a:p>
            <a:r>
              <a:rPr lang="vi-VN" dirty="0" smtClean="0"/>
              <a:t>Chọn        để xấp xỉ</a:t>
            </a:r>
          </a:p>
          <a:p>
            <a:endParaRPr lang="vi-VN" dirty="0"/>
          </a:p>
          <a:p>
            <a:endParaRPr lang="vi-VN" dirty="0" smtClean="0"/>
          </a:p>
          <a:p>
            <a:r>
              <a:rPr lang="vi-VN" dirty="0" smtClean="0"/>
              <a:t> Khi đó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613" y="2505262"/>
            <a:ext cx="6955628" cy="775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033" y="3846830"/>
            <a:ext cx="3510716" cy="6011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393" y="3348185"/>
            <a:ext cx="580465" cy="4514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9613" y="4821502"/>
            <a:ext cx="5552942" cy="697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69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Minh hoạ phương pháp Newton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8179" y="1354465"/>
            <a:ext cx="5592856" cy="475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857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Stochastic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Bài toán tối ưu trong machine learning thường là đi minimize hàm mục tiêu là tổng của loss cho từng dữ liệu học.</a:t>
            </a:r>
          </a:p>
          <a:p>
            <a:r>
              <a:rPr lang="vi-VN" dirty="0" smtClean="0"/>
              <a:t>Ý tưởng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95" y="3135963"/>
            <a:ext cx="6265099" cy="8187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830" y="4100651"/>
            <a:ext cx="7175500" cy="96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156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Optimization and 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 smtClean="0"/>
              <a:t>Quá trình học (training) </a:t>
            </a:r>
            <a:r>
              <a:rPr lang="vi-VN" dirty="0" smtClean="0">
                <a:sym typeface="Wingdings"/>
              </a:rPr>
              <a:t> Đi tìm giá trị của tham số cho bài toán tối ưu</a:t>
            </a:r>
          </a:p>
          <a:p>
            <a:endParaRPr lang="vi-VN" dirty="0">
              <a:sym typeface="Wingdings"/>
            </a:endParaRPr>
          </a:p>
          <a:p>
            <a:endParaRPr lang="vi-VN" dirty="0" smtClean="0">
              <a:sym typeface="Wingdings"/>
            </a:endParaRPr>
          </a:p>
          <a:p>
            <a:endParaRPr lang="vi-VN" dirty="0">
              <a:sym typeface="Wingdings"/>
            </a:endParaRPr>
          </a:p>
          <a:p>
            <a:endParaRPr lang="vi-VN" dirty="0" smtClean="0">
              <a:sym typeface="Wingdings"/>
            </a:endParaRPr>
          </a:p>
          <a:p>
            <a:endParaRPr lang="vi-VN" dirty="0">
              <a:sym typeface="Wingdings"/>
            </a:endParaRPr>
          </a:p>
          <a:p>
            <a:pPr marL="0" indent="0">
              <a:buNone/>
            </a:pPr>
            <a:endParaRPr lang="vi-VN" dirty="0" smtClean="0">
              <a:sym typeface="Wingding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3068167" y="2676760"/>
            <a:ext cx="2702859" cy="12236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model: khuôn mẫu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97939" y="4420139"/>
            <a:ext cx="1680883" cy="7799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Training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6519578" y="3544096"/>
            <a:ext cx="2541494" cy="12565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Training </a:t>
            </a:r>
            <a:r>
              <a:rPr lang="mr-IN" dirty="0" smtClean="0"/>
              <a:t>–</a:t>
            </a:r>
            <a:r>
              <a:rPr lang="vi-VN" dirty="0" smtClean="0"/>
              <a:t> giải bài toán optimization</a:t>
            </a:r>
            <a:endParaRPr lang="en-US" dirty="0"/>
          </a:p>
        </p:txBody>
      </p:sp>
      <p:cxnSp>
        <p:nvCxnSpPr>
          <p:cNvPr id="8" name="Straight Arrow Connector 7"/>
          <p:cNvCxnSpPr>
            <a:stCxn id="5" idx="3"/>
            <a:endCxn id="6" idx="1"/>
          </p:cNvCxnSpPr>
          <p:nvPr/>
        </p:nvCxnSpPr>
        <p:spPr>
          <a:xfrm flipV="1">
            <a:off x="5378822" y="4172350"/>
            <a:ext cx="1140756" cy="637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4" idx="3"/>
            <a:endCxn id="6" idx="1"/>
          </p:cNvCxnSpPr>
          <p:nvPr/>
        </p:nvCxnSpPr>
        <p:spPr>
          <a:xfrm>
            <a:off x="5771026" y="3288601"/>
            <a:ext cx="748552" cy="883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3"/>
          </p:cNvCxnSpPr>
          <p:nvPr/>
        </p:nvCxnSpPr>
        <p:spPr>
          <a:xfrm flipV="1">
            <a:off x="9061072" y="4172349"/>
            <a:ext cx="59391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706533" y="3776266"/>
            <a:ext cx="1896035" cy="658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K</a:t>
            </a:r>
            <a:r>
              <a:rPr lang="vi-VN" dirty="0" smtClean="0"/>
              <a:t>huôn hợp với dữ liệu nhất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0720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Stochastic gradient descent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944" y="1785284"/>
            <a:ext cx="7479077" cy="4351338"/>
          </a:xfrm>
        </p:spPr>
      </p:pic>
    </p:spTree>
    <p:extLst>
      <p:ext uri="{BB962C8B-B14F-4D97-AF65-F5344CB8AC3E}">
        <p14:creationId xmlns:p14="http://schemas.microsoft.com/office/powerpoint/2010/main" val="1280929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Lợi ích của SGD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Ít</a:t>
            </a:r>
            <a:r>
              <a:rPr lang="en-US" dirty="0" smtClean="0"/>
              <a:t> </a:t>
            </a:r>
            <a:r>
              <a:rPr lang="en-US" dirty="0" err="1"/>
              <a:t>khả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local </a:t>
            </a:r>
          </a:p>
          <a:p>
            <a:r>
              <a:rPr lang="en-US" dirty="0" err="1" smtClean="0"/>
              <a:t>Cần</a:t>
            </a:r>
            <a:r>
              <a:rPr lang="en-US" dirty="0" smtClean="0"/>
              <a:t> </a:t>
            </a:r>
            <a:r>
              <a:rPr lang="en-US" dirty="0" err="1"/>
              <a:t>ít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nhớ</a:t>
            </a:r>
            <a:r>
              <a:rPr lang="en-US" dirty="0"/>
              <a:t> </a:t>
            </a:r>
          </a:p>
          <a:p>
            <a:r>
              <a:rPr lang="en-US" dirty="0" err="1" smtClean="0"/>
              <a:t>Không</a:t>
            </a:r>
            <a:r>
              <a:rPr lang="en-US" dirty="0" smtClean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, </a:t>
            </a:r>
            <a:r>
              <a:rPr lang="en-US" dirty="0" err="1"/>
              <a:t>học</a:t>
            </a:r>
            <a:r>
              <a:rPr lang="en-US" dirty="0"/>
              <a:t> online</a:t>
            </a:r>
          </a:p>
        </p:txBody>
      </p:sp>
    </p:spTree>
    <p:extLst>
      <p:ext uri="{BB962C8B-B14F-4D97-AF65-F5344CB8AC3E}">
        <p14:creationId xmlns:p14="http://schemas.microsoft.com/office/powerpoint/2010/main" val="13589651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Mini-batch Gradient Descent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Thay vì chọn ra một điểm ta đi chọn tập con các điểm (kích thước tập con này gọi là mini-batch size)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940" y="3260190"/>
            <a:ext cx="9139518" cy="123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24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B</a:t>
            </a:r>
            <a:r>
              <a:rPr lang="vi-VN" dirty="0" smtClean="0"/>
              <a:t>ài tập Lập trình: thực hiện phương pháp gradient descent để tìm hệ số a, b cho đường thẳng y = a</a:t>
            </a:r>
            <a:r>
              <a:rPr lang="vi-VN" baseline="-25000" dirty="0" smtClean="0"/>
              <a:t>0</a:t>
            </a:r>
            <a:r>
              <a:rPr lang="vi-VN" dirty="0" smtClean="0"/>
              <a:t>x + b</a:t>
            </a:r>
            <a:r>
              <a:rPr lang="vi-VN" baseline="-25000" dirty="0" smtClean="0"/>
              <a:t>0</a:t>
            </a:r>
            <a:r>
              <a:rPr lang="vi-VN" dirty="0" smtClean="0"/>
              <a:t>. Cho tập x, y gen ra bằng hàm y = a0x + b0 + noise. Trong đó noise gen ra từ phân phối Gauss (0, 1)</a:t>
            </a:r>
          </a:p>
          <a:p>
            <a:pPr lvl="1"/>
            <a:r>
              <a:rPr lang="vi-VN" dirty="0" smtClean="0"/>
              <a:t>Có các bộ (x</a:t>
            </a:r>
            <a:r>
              <a:rPr lang="vi-VN" baseline="-25000" dirty="0" smtClean="0"/>
              <a:t>i</a:t>
            </a:r>
            <a:r>
              <a:rPr lang="vi-VN" dirty="0" smtClean="0"/>
              <a:t>, y</a:t>
            </a:r>
            <a:r>
              <a:rPr lang="vi-VN" baseline="-25000" dirty="0" smtClean="0"/>
              <a:t>i</a:t>
            </a:r>
            <a:r>
              <a:rPr lang="vi-VN" dirty="0" smtClean="0"/>
              <a:t>) được sinh ra từ </a:t>
            </a:r>
            <a:r>
              <a:rPr lang="vi-VN" dirty="0"/>
              <a:t>y = </a:t>
            </a:r>
            <a:r>
              <a:rPr lang="vi-VN" dirty="0" smtClean="0"/>
              <a:t>a</a:t>
            </a:r>
            <a:r>
              <a:rPr lang="vi-VN" baseline="-25000" dirty="0" smtClean="0"/>
              <a:t>0</a:t>
            </a:r>
            <a:r>
              <a:rPr lang="vi-VN" dirty="0" smtClean="0"/>
              <a:t>x </a:t>
            </a:r>
            <a:r>
              <a:rPr lang="vi-VN" dirty="0"/>
              <a:t>+ </a:t>
            </a:r>
            <a:r>
              <a:rPr lang="vi-VN" dirty="0" smtClean="0"/>
              <a:t>b</a:t>
            </a:r>
            <a:r>
              <a:rPr lang="vi-VN" baseline="-25000" dirty="0" smtClean="0"/>
              <a:t>0</a:t>
            </a:r>
            <a:r>
              <a:rPr lang="vi-VN" dirty="0" smtClean="0"/>
              <a:t> </a:t>
            </a:r>
            <a:r>
              <a:rPr lang="vi-VN" dirty="0"/>
              <a:t>+ </a:t>
            </a:r>
            <a:r>
              <a:rPr lang="vi-VN" dirty="0" smtClean="0"/>
              <a:t>noise (ví dụ x = 1 </a:t>
            </a:r>
            <a:r>
              <a:rPr lang="vi-VN" dirty="0" smtClean="0">
                <a:sym typeface="Wingdings"/>
              </a:rPr>
              <a:t> 100; a</a:t>
            </a:r>
            <a:r>
              <a:rPr lang="vi-VN" baseline="-25000" dirty="0" smtClean="0">
                <a:sym typeface="Wingdings"/>
              </a:rPr>
              <a:t>0</a:t>
            </a:r>
            <a:r>
              <a:rPr lang="vi-VN" dirty="0" smtClean="0">
                <a:sym typeface="Wingdings"/>
              </a:rPr>
              <a:t> = 2; b</a:t>
            </a:r>
            <a:r>
              <a:rPr lang="vi-VN" baseline="-25000" dirty="0" smtClean="0">
                <a:sym typeface="Wingdings"/>
              </a:rPr>
              <a:t>0</a:t>
            </a:r>
            <a:r>
              <a:rPr lang="vi-VN" dirty="0" smtClean="0">
                <a:sym typeface="Wingdings"/>
              </a:rPr>
              <a:t> = 3</a:t>
            </a:r>
            <a:r>
              <a:rPr lang="vi-VN" dirty="0" smtClean="0"/>
              <a:t>)</a:t>
            </a:r>
          </a:p>
          <a:p>
            <a:pPr lvl="1"/>
            <a:r>
              <a:rPr lang="vi-VN" dirty="0" smtClean="0"/>
              <a:t>Bài toán đi tìm a0, b0 sao cho cực tiểu hoá sai số:   = a</a:t>
            </a:r>
            <a:r>
              <a:rPr lang="vi-VN" baseline="-25000" dirty="0" smtClean="0"/>
              <a:t>1</a:t>
            </a:r>
            <a:r>
              <a:rPr lang="vi-VN" dirty="0" smtClean="0"/>
              <a:t>x + b</a:t>
            </a:r>
            <a:r>
              <a:rPr lang="vi-VN" baseline="-25000" dirty="0" smtClean="0"/>
              <a:t>1 </a:t>
            </a:r>
          </a:p>
          <a:p>
            <a:pPr lvl="1"/>
            <a:endParaRPr lang="vi-VN" baseline="-25000" dirty="0"/>
          </a:p>
          <a:p>
            <a:pPr lvl="1"/>
            <a:endParaRPr lang="vi-VN" baseline="-25000" dirty="0" smtClean="0"/>
          </a:p>
          <a:p>
            <a:pPr lvl="1"/>
            <a:endParaRPr lang="vi-VN" baseline="-25000" dirty="0" smtClean="0"/>
          </a:p>
          <a:p>
            <a:pPr lvl="1"/>
            <a:endParaRPr lang="vi-VN" baseline="-25000" dirty="0"/>
          </a:p>
          <a:p>
            <a:pPr lvl="1"/>
            <a:endParaRPr lang="vi-VN" baseline="-25000" dirty="0" smtClean="0"/>
          </a:p>
          <a:p>
            <a:pPr lvl="1"/>
            <a:endParaRPr lang="vi-VN" baseline="-25000" dirty="0" smtClean="0"/>
          </a:p>
          <a:p>
            <a:pPr lvl="1"/>
            <a:r>
              <a:rPr lang="vi-VN" dirty="0" smtClean="0"/>
              <a:t>Xem a</a:t>
            </a:r>
            <a:r>
              <a:rPr lang="vi-VN" baseline="-25000" dirty="0" smtClean="0"/>
              <a:t>0</a:t>
            </a:r>
            <a:r>
              <a:rPr lang="vi-VN" dirty="0" smtClean="0"/>
              <a:t> ~ a</a:t>
            </a:r>
            <a:r>
              <a:rPr lang="vi-VN" baseline="-25000" dirty="0" smtClean="0"/>
              <a:t>1</a:t>
            </a:r>
            <a:r>
              <a:rPr lang="vi-VN" dirty="0" smtClean="0"/>
              <a:t> và b</a:t>
            </a:r>
            <a:r>
              <a:rPr lang="vi-VN" baseline="-25000" dirty="0" smtClean="0"/>
              <a:t>0</a:t>
            </a:r>
            <a:r>
              <a:rPr lang="vi-VN" dirty="0" smtClean="0"/>
              <a:t>~ b</a:t>
            </a:r>
            <a:r>
              <a:rPr lang="vi-VN" baseline="-25000" dirty="0" smtClean="0"/>
              <a:t>1 </a:t>
            </a:r>
            <a:r>
              <a:rPr lang="vi-VN" dirty="0" smtClean="0"/>
              <a:t>thay đổi số vòng lặp và learning rate để thấy sự khác biệt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556" y="4152901"/>
            <a:ext cx="4011324" cy="12149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290" y="3742993"/>
            <a:ext cx="215901" cy="323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348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Training: đi thực hiện tối ưu hoá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9171" y="1798265"/>
            <a:ext cx="8458547" cy="468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126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Bài toán tối ưu thì thường khó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7610" y="1690688"/>
            <a:ext cx="79899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01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Tập lồi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Một tập           gọi là lồi nếu với mọi                               thì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41" y="1973568"/>
            <a:ext cx="669738" cy="2534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163" y="1914525"/>
            <a:ext cx="2860849" cy="2905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885" y="2359211"/>
            <a:ext cx="2083360" cy="3436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7245" y="2738666"/>
            <a:ext cx="4331449" cy="301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576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Ví dụ về tập lồi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0217" y="2286047"/>
            <a:ext cx="7367342" cy="27028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0216" y="4988859"/>
            <a:ext cx="7587877" cy="116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335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Hàm lồi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Hàm                gọi là hàm lồi nếu thoả mãn với mọi x, y thuộc tập xác định của f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70" y="1825625"/>
            <a:ext cx="1359647" cy="3884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647" y="2575858"/>
            <a:ext cx="3926542" cy="3849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1693" y="3144044"/>
            <a:ext cx="5290671" cy="318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11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Hàm lồi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Nếu hàm               khả vi . Hàm f là hàm lồi nếu thoả mãn</a:t>
            </a:r>
          </a:p>
          <a:p>
            <a:pPr marL="0" indent="0">
              <a:buNone/>
            </a:pPr>
            <a:endParaRPr lang="vi-VN" dirty="0" smtClean="0"/>
          </a:p>
          <a:p>
            <a:r>
              <a:rPr lang="vi-VN" dirty="0" smtClean="0"/>
              <a:t>Phương trình tiếp tuyến: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1001" y="2330389"/>
            <a:ext cx="3243165" cy="5154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001" y="3719545"/>
            <a:ext cx="5497050" cy="2538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656" y="1906775"/>
            <a:ext cx="1105345" cy="25659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2583" y="2969029"/>
            <a:ext cx="2671161" cy="3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94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2801</TotalTime>
  <Words>720</Words>
  <Application>Microsoft Macintosh PowerPoint</Application>
  <PresentationFormat>Widescreen</PresentationFormat>
  <Paragraphs>133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Calibri</vt:lpstr>
      <vt:lpstr>Calibri Light</vt:lpstr>
      <vt:lpstr>Mangal</vt:lpstr>
      <vt:lpstr>Times New Roman</vt:lpstr>
      <vt:lpstr>Wingdings</vt:lpstr>
      <vt:lpstr>Arial</vt:lpstr>
      <vt:lpstr>Office Theme</vt:lpstr>
      <vt:lpstr>Optimization in Machine Learning</vt:lpstr>
      <vt:lpstr>Bài toán tối ưu</vt:lpstr>
      <vt:lpstr>Optimization and machine learning</vt:lpstr>
      <vt:lpstr>Training: đi thực hiện tối ưu hoá</vt:lpstr>
      <vt:lpstr>Bài toán tối ưu thì thường khó</vt:lpstr>
      <vt:lpstr>Tập lồi</vt:lpstr>
      <vt:lpstr>Ví dụ về tập lồi</vt:lpstr>
      <vt:lpstr>Hàm lồi</vt:lpstr>
      <vt:lpstr>Hàm lồi</vt:lpstr>
      <vt:lpstr>Hàm lồi</vt:lpstr>
      <vt:lpstr>Tập lồi và hàm lồi</vt:lpstr>
      <vt:lpstr>Tập lồi và hàm lồi</vt:lpstr>
      <vt:lpstr>Bài toán tối ưu lồi</vt:lpstr>
      <vt:lpstr>Bài toán tối ưu lồi</vt:lpstr>
      <vt:lpstr>Lagrange Duality (đối ngẫu Lagrange)</vt:lpstr>
      <vt:lpstr>Lagrange Duality</vt:lpstr>
      <vt:lpstr>Lagrange Duality </vt:lpstr>
      <vt:lpstr>Ví dụ</vt:lpstr>
      <vt:lpstr>Gradient descent</vt:lpstr>
      <vt:lpstr>Gradient descent</vt:lpstr>
      <vt:lpstr>Gradient descent</vt:lpstr>
      <vt:lpstr>Gradient descent</vt:lpstr>
      <vt:lpstr>Gradient descent ko đảm bảo tìm đc cực tiểu toàn cục </vt:lpstr>
      <vt:lpstr>Thuật toán gradient đơn giản</vt:lpstr>
      <vt:lpstr>Stepsize (learning rate)</vt:lpstr>
      <vt:lpstr>Chọn Learning rate thế nào </vt:lpstr>
      <vt:lpstr>Phương pháp Newton</vt:lpstr>
      <vt:lpstr>Minh hoạ phương pháp Newton</vt:lpstr>
      <vt:lpstr>Stochastic gradient descent</vt:lpstr>
      <vt:lpstr>Stochastic gradient descent</vt:lpstr>
      <vt:lpstr>Lợi ích của SGD</vt:lpstr>
      <vt:lpstr>Mini-batch Gradient Descent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29</cp:revision>
  <dcterms:created xsi:type="dcterms:W3CDTF">2018-07-09T12:38:44Z</dcterms:created>
  <dcterms:modified xsi:type="dcterms:W3CDTF">2018-07-12T07:39:36Z</dcterms:modified>
</cp:coreProperties>
</file>